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71" r:id="rId8"/>
    <p:sldId id="261" r:id="rId9"/>
    <p:sldId id="262" r:id="rId10"/>
    <p:sldId id="273" r:id="rId11"/>
    <p:sldId id="263" r:id="rId12"/>
    <p:sldId id="274" r:id="rId13"/>
    <p:sldId id="275" r:id="rId14"/>
    <p:sldId id="276" r:id="rId15"/>
    <p:sldId id="277" r:id="rId16"/>
    <p:sldId id="264" r:id="rId17"/>
    <p:sldId id="287" r:id="rId18"/>
    <p:sldId id="288" r:id="rId19"/>
    <p:sldId id="265" r:id="rId20"/>
    <p:sldId id="266" r:id="rId21"/>
    <p:sldId id="289" r:id="rId22"/>
    <p:sldId id="301" r:id="rId23"/>
    <p:sldId id="302" r:id="rId24"/>
    <p:sldId id="303" r:id="rId25"/>
    <p:sldId id="291" r:id="rId26"/>
    <p:sldId id="292" r:id="rId27"/>
    <p:sldId id="268" r:id="rId28"/>
    <p:sldId id="299" r:id="rId29"/>
    <p:sldId id="300" r:id="rId30"/>
    <p:sldId id="269" r:id="rId31"/>
    <p:sldId id="270" r:id="rId32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34"/>
    </p:embeddedFont>
    <p:embeddedFont>
      <p:font typeface="Bahnschrift" panose="020B0502040204020203" pitchFamily="34" charset="0"/>
      <p:regular r:id="rId35"/>
      <p:bold r:id="rId36"/>
    </p:embeddedFont>
    <p:embeddedFont>
      <p:font typeface="Bahnschrift Condensed" panose="020B0502040204020203" pitchFamily="34" charset="0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ndara" panose="020E0502030303020204" pitchFamily="34" charset="0"/>
      <p:regular r:id="rId43"/>
      <p:bold r:id="rId44"/>
      <p:italic r:id="rId45"/>
      <p:boldItalic r:id="rId46"/>
    </p:embeddedFont>
    <p:embeddedFont>
      <p:font typeface="Century Gothic" panose="020B0502020202020204" pitchFamily="34" charset="0"/>
      <p:regular r:id="rId47"/>
      <p:bold r:id="rId48"/>
      <p:italic r:id="rId49"/>
      <p:boldItalic r:id="rId50"/>
    </p:embeddedFont>
    <p:embeddedFont>
      <p:font typeface="Sitka Small Semibold" pitchFamily="2" charset="0"/>
      <p:bold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5147534" y="2590803"/>
            <a:ext cx="356616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900952" y="2039111"/>
            <a:ext cx="356616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5487990" y="2048256"/>
            <a:ext cx="3427413" cy="420624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914400" y="2039112"/>
            <a:ext cx="4572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 panose="020B0502020202020204"/>
              <a:buNone/>
              <a:defRPr sz="2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2980944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Google Shape;76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5235124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 panose="020B0502020202020204"/>
              <a:buNone/>
              <a:defRPr sz="2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1"/>
          <p:cNvSpPr>
            <a:spLocks noGrp="1"/>
          </p:cNvSpPr>
          <p:nvPr>
            <p:ph type="pic" idx="3"/>
          </p:nvPr>
        </p:nvSpPr>
        <p:spPr>
          <a:xfrm>
            <a:off x="4928616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0607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 panose="020B0502020202020204"/>
              <a:buNone/>
              <a:defRPr sz="2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6601968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2"/>
          <p:cNvSpPr>
            <a:spLocks noGrp="1"/>
          </p:cNvSpPr>
          <p:nvPr>
            <p:ph type="pic" idx="3"/>
          </p:nvPr>
        </p:nvSpPr>
        <p:spPr>
          <a:xfrm>
            <a:off x="7543800" y="1129553"/>
            <a:ext cx="137160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2"/>
          <p:cNvSpPr>
            <a:spLocks noGrp="1"/>
          </p:cNvSpPr>
          <p:nvPr>
            <p:ph type="pic" idx="4"/>
          </p:nvPr>
        </p:nvSpPr>
        <p:spPr>
          <a:xfrm>
            <a:off x="7543800" y="2629169"/>
            <a:ext cx="1371600" cy="1481328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 rot="5400000">
            <a:off x="3084279" y="625709"/>
            <a:ext cx="3670766" cy="761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 rot="5400000">
            <a:off x="5678114" y="3438993"/>
            <a:ext cx="55332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2059548" y="792723"/>
            <a:ext cx="4542304" cy="6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30936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6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114424" y="2595564"/>
            <a:ext cx="7610476" cy="367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7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body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body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body" idx="2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4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3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388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826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117600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5147534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120588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1120588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5147534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4"/>
          </p:nvPr>
        </p:nvSpPr>
        <p:spPr>
          <a:xfrm>
            <a:off x="5147534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cxnSp>
        <p:nvCxnSpPr>
          <p:cNvPr id="45" name="Google Shape;45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2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638730" y="638773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064342" y="3096539"/>
            <a:ext cx="6749844" cy="1968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600" b="1" i="0" u="none" strike="noStrike" dirty="0">
                <a:solidFill>
                  <a:srgbClr val="002776"/>
                </a:solidFill>
                <a:effectLst/>
                <a:latin typeface="Verdana" panose="020B0604030504040204" pitchFamily="34" charset="0"/>
              </a:rPr>
              <a:t>OIL PRICE PREDICTION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400" b="1" i="0" u="none" strike="noStrike" dirty="0">
                <a:solidFill>
                  <a:srgbClr val="002776"/>
                </a:solidFill>
                <a:effectLst/>
                <a:latin typeface="Verdana" panose="020B0604030504040204" pitchFamily="34" charset="0"/>
              </a:rPr>
              <a:t>P310 Group-4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400" b="1" i="0" u="none" strike="noStrike" dirty="0">
                <a:solidFill>
                  <a:srgbClr val="002776"/>
                </a:solidFill>
                <a:effectLst/>
                <a:latin typeface="Verdana" panose="020B0604030504040204" pitchFamily="34" charset="0"/>
              </a:rPr>
              <a:t>Karthik</a:t>
            </a:r>
            <a:endParaRPr lang="en-IN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400" b="1" i="0" u="none" strike="noStrike" dirty="0">
                <a:solidFill>
                  <a:srgbClr val="002776"/>
                </a:solidFill>
                <a:effectLst/>
                <a:latin typeface="Verdana" panose="020B0604030504040204" pitchFamily="34" charset="0"/>
              </a:rPr>
              <a:t>15/NOV/23</a:t>
            </a:r>
            <a:br>
              <a:rPr lang="en-IN" dirty="0"/>
            </a:b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"/>
          <p:cNvSpPr txBox="1"/>
          <p:nvPr/>
        </p:nvSpPr>
        <p:spPr>
          <a:xfrm>
            <a:off x="88256" y="55202"/>
            <a:ext cx="8503149" cy="61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Exploratory Data Analysis (EDA)</a:t>
            </a:r>
            <a:endParaRPr lang="en-US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89" name="Google Shape;389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 rot="10800000" flipH="1" flipV="1">
            <a:off x="0" y="791623"/>
            <a:ext cx="4444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ROLLING STATS - MOVING AVERAGES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8942"/>
            <a:ext cx="9144000" cy="34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7315" y="1223134"/>
            <a:ext cx="8503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We are using moving averages to smoothen the time series and here we have moving average at window of 4,8 and 10 with the original curve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/>
        </p:nvSpPr>
        <p:spPr>
          <a:xfrm>
            <a:off x="-2310580" y="0"/>
            <a:ext cx="631230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Exploratory Data Analysis (EDA)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139808" y="1558997"/>
            <a:ext cx="853397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600"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1" u="none" strike="noStrike" cap="none" dirty="0">
              <a:solidFill>
                <a:srgbClr val="385623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43768" y="110077"/>
            <a:ext cx="1317522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1106" y="2334710"/>
            <a:ext cx="13155561" cy="39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-2171065" y="612775"/>
            <a:ext cx="12468860" cy="1499870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r>
              <a:rPr lang="en-US" sz="2800"/>
              <a:t>Moving average residual has more fluctuations and in trend it follows almost same but suddenly got upsurge.</a:t>
            </a:r>
          </a:p>
          <a:p>
            <a:r>
              <a:rPr lang="en-US" sz="2800"/>
              <a:t>So, the trends are not constant.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058630" y="145997"/>
            <a:ext cx="4117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dirty="0">
                <a:solidFill>
                  <a:srgbClr val="002776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lang="en-IN" sz="1800" b="1" i="0" u="none" strike="noStrike" dirty="0">
                <a:solidFill>
                  <a:srgbClr val="00277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400" b="1" i="0" u="none" strike="noStrike" dirty="0">
                <a:solidFill>
                  <a:srgbClr val="002776"/>
                </a:solidFill>
                <a:effectLst/>
                <a:latin typeface="Arial" panose="020B0604020202020204" pitchFamily="34" charset="0"/>
              </a:rPr>
              <a:t>ENGINEERING</a:t>
            </a:r>
            <a:endParaRPr lang="en-IN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723" y="1"/>
            <a:ext cx="2497392" cy="47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966452" y="786582"/>
            <a:ext cx="103828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After performing ADF test result, the time series data turned out to be non-stationary, which implies that either there is no constant mean or variance</a:t>
            </a:r>
            <a:endParaRPr lang="en-US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So we have used some techniques to convert to stationary time series</a:t>
            </a:r>
            <a:endParaRPr lang="en-US" sz="18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Transformations</a:t>
            </a:r>
            <a:endParaRPr lang="en-US" sz="18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Differencing</a:t>
            </a:r>
            <a:endParaRPr lang="en-US" sz="18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9365" y="3048001"/>
            <a:ext cx="6231365" cy="11897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6452" y="4817807"/>
            <a:ext cx="11020130" cy="8849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322" y="19418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dirty="0">
                <a:solidFill>
                  <a:srgbClr val="002776"/>
                </a:solidFill>
                <a:effectLst/>
                <a:latin typeface="Arial" panose="020B0604020202020204" pitchFamily="34" charset="0"/>
              </a:rPr>
              <a:t>FEATURE ENGINEERING</a:t>
            </a:r>
            <a:endParaRPr lang="en-IN" sz="2400" b="1" dirty="0"/>
          </a:p>
        </p:txBody>
      </p:sp>
      <p:pic>
        <p:nvPicPr>
          <p:cNvPr id="6" name="Google Shape;372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28156" y="95864"/>
            <a:ext cx="1317522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" y="1446963"/>
            <a:ext cx="3224981" cy="32348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070" y="7703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Transformations</a:t>
            </a:r>
            <a:endParaRPr lang="en-IN" sz="18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12" y="1446963"/>
            <a:ext cx="3477260" cy="32348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572" y="1446963"/>
            <a:ext cx="2313940" cy="3227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0800000" flipV="1">
            <a:off x="344127" y="5500045"/>
            <a:ext cx="870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After applying various transformations like Log, Square root, Cube root, the p-values did not give desired results. Hence we are going for  other technique Differencing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477" y="176982"/>
            <a:ext cx="6651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800" b="0" i="1" u="none" strike="noStrike" dirty="0">
                <a:solidFill>
                  <a:srgbClr val="385623"/>
                </a:solidFill>
                <a:effectLst/>
                <a:latin typeface="Sitka Small Semibold" pitchFamily="2" charset="0"/>
              </a:rPr>
              <a:t>   Differencing</a:t>
            </a:r>
            <a:endParaRPr lang="en-IN" sz="2800" b="0" i="1" u="none" strike="noStrike" dirty="0">
              <a:solidFill>
                <a:srgbClr val="000000"/>
              </a:solidFill>
              <a:effectLst/>
              <a:latin typeface="Sitka Small Semibold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9" y="2482643"/>
            <a:ext cx="7266038" cy="419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9427" y="914400"/>
            <a:ext cx="66515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.From the ACF test we can say that the time series is likely </a:t>
            </a:r>
            <a:r>
              <a:rPr lang="en-IN" sz="2400" dirty="0" err="1"/>
              <a:t>stationary,which</a:t>
            </a:r>
            <a:r>
              <a:rPr lang="en-IN" sz="2400" dirty="0"/>
              <a:t> is an essential requirement for many time series analysis and </a:t>
            </a:r>
            <a:r>
              <a:rPr lang="en-IN" sz="2400" dirty="0" err="1"/>
              <a:t>modeling</a:t>
            </a:r>
            <a:r>
              <a:rPr lang="en-IN" sz="2400" dirty="0"/>
              <a:t> techniques</a:t>
            </a:r>
            <a:r>
              <a:rPr lang="en-IN" dirty="0"/>
              <a:t>,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0"/>
          <p:cNvSpPr txBox="1"/>
          <p:nvPr/>
        </p:nvSpPr>
        <p:spPr>
          <a:xfrm>
            <a:off x="0" y="0"/>
            <a:ext cx="77666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Template for Model results presentation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6" name="Google Shape;396;p10"/>
          <p:cNvCxnSpPr/>
          <p:nvPr/>
        </p:nvCxnSpPr>
        <p:spPr>
          <a:xfrm rot="10800000" flipH="1">
            <a:off x="173620" y="3429000"/>
            <a:ext cx="8819909" cy="8970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p10"/>
          <p:cNvSpPr txBox="1"/>
          <p:nvPr/>
        </p:nvSpPr>
        <p:spPr>
          <a:xfrm>
            <a:off x="173620" y="3641010"/>
            <a:ext cx="5220183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402" name="Google Shape;402;p10"/>
          <p:cNvSpPr txBox="1"/>
          <p:nvPr/>
        </p:nvSpPr>
        <p:spPr>
          <a:xfrm>
            <a:off x="1840230" y="454660"/>
            <a:ext cx="446849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Model - Holts winter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03" name="Google Shape;403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17184" t="23278" r="7222" b="6722"/>
          <a:stretch>
            <a:fillRect/>
          </a:stretch>
        </p:blipFill>
        <p:spPr>
          <a:xfrm>
            <a:off x="-635" y="523240"/>
            <a:ext cx="8994775" cy="46710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927" t="24489" r="-714" b="7756"/>
          <a:stretch>
            <a:fillRect/>
          </a:stretch>
        </p:blipFill>
        <p:spPr>
          <a:xfrm>
            <a:off x="-522605" y="1605280"/>
            <a:ext cx="11190605" cy="41217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6234" t="37423" r="46245" b="11146"/>
          <a:stretch>
            <a:fillRect/>
          </a:stretch>
        </p:blipFill>
        <p:spPr>
          <a:xfrm>
            <a:off x="-2110105" y="1018540"/>
            <a:ext cx="10005695" cy="58394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-895985" y="443230"/>
            <a:ext cx="5837555" cy="728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Arial Black" panose="020B0A04020102020204" charset="0"/>
                <a:cs typeface="Arial Black" panose="020B0A04020102020204" charset="0"/>
              </a:rPr>
              <a:t>Results 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"/>
          <p:cNvSpPr txBox="1"/>
          <p:nvPr/>
        </p:nvSpPr>
        <p:spPr>
          <a:xfrm>
            <a:off x="3171008" y="2943398"/>
            <a:ext cx="32760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Model Building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09" name="Google Shape;409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"/>
          <p:cNvSpPr txBox="1"/>
          <p:nvPr/>
        </p:nvSpPr>
        <p:spPr>
          <a:xfrm>
            <a:off x="0" y="0"/>
            <a:ext cx="37885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Model Predictions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20" name="Google Shape;420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rcRect l="13573" t="27370" r="34536" b="7167"/>
          <a:stretch>
            <a:fillRect/>
          </a:stretch>
        </p:blipFill>
        <p:spPr>
          <a:xfrm>
            <a:off x="668655" y="953135"/>
            <a:ext cx="7672705" cy="5172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"/>
          <p:cNvSpPr txBox="1"/>
          <p:nvPr/>
        </p:nvSpPr>
        <p:spPr>
          <a:xfrm>
            <a:off x="0" y="112649"/>
            <a:ext cx="8979041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Business Problem: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endParaRPr lang="en-US" sz="2800" b="1" dirty="0">
              <a:solidFill>
                <a:srgbClr val="002776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Oil is a product that goes completely in a different direction for a single market event as the oil prices are rarely based on real-time data, instead, it is driven by externalities making our attempt to forecast it even more challenging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As the economy will be highly affected by oil prices our model will help to understand the pattern in prices to help the customers and businesses to make smart decisions.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0" name="Google Shape;340;p2"/>
          <p:cNvSpPr txBox="1"/>
          <p:nvPr/>
        </p:nvSpPr>
        <p:spPr>
          <a:xfrm>
            <a:off x="-20236" y="3632940"/>
            <a:ext cx="89790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objective of the analysis is to predict the price of the oil and to emphasize the need for a reliable model that can understand price patterns. This model aims to help customers and businesses make smart decisions considering the significant impact of oil prices on the economy. 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2" name="Google Shape;342;p2"/>
          <p:cNvSpPr txBox="1"/>
          <p:nvPr/>
        </p:nvSpPr>
        <p:spPr>
          <a:xfrm>
            <a:off x="-20236" y="2925026"/>
            <a:ext cx="25695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Objective:</a:t>
            </a:r>
            <a:endParaRPr sz="2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43" name="Google Shape;34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5201" t="30688" r="29831" b="7568"/>
          <a:stretch>
            <a:fillRect/>
          </a:stretch>
        </p:blipFill>
        <p:spPr>
          <a:xfrm>
            <a:off x="0" y="508635"/>
            <a:ext cx="9144000" cy="5335270"/>
          </a:xfrm>
          <a:prstGeom prst="rect">
            <a:avLst/>
          </a:prstGeom>
        </p:spPr>
      </p:pic>
      <p:sp>
        <p:nvSpPr>
          <p:cNvPr id="426" name="Google Shape;426;p12"/>
          <p:cNvSpPr txBox="1"/>
          <p:nvPr/>
        </p:nvSpPr>
        <p:spPr>
          <a:xfrm>
            <a:off x="0" y="0"/>
            <a:ext cx="37885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Model Results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EE767-6E5E-0039-941E-824AE446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3768" y="177669"/>
            <a:ext cx="11464413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91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25DC9-CF2D-E030-0DC9-AE6BA112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6284" y="167148"/>
            <a:ext cx="11120284" cy="62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57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EAB50-B041-61F6-EFE2-2145147A1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6787" y="98323"/>
            <a:ext cx="11090787" cy="62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34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25813" t="13410" r="13094" b="5762"/>
          <a:stretch>
            <a:fillRect/>
          </a:stretch>
        </p:blipFill>
        <p:spPr>
          <a:xfrm>
            <a:off x="158115" y="705485"/>
            <a:ext cx="8756015" cy="55606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0" y="130175"/>
            <a:ext cx="4567555" cy="575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>
                <a:latin typeface="Bahnschrift" panose="020B0502040204020203" charset="0"/>
                <a:cs typeface="Bahnschrift" panose="020B0502040204020203" charset="0"/>
              </a:rPr>
              <a:t>Additive seasonality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25174" t="9676" r="13846" b="7445"/>
          <a:stretch>
            <a:fillRect/>
          </a:stretch>
        </p:blipFill>
        <p:spPr>
          <a:xfrm>
            <a:off x="-502285" y="663575"/>
            <a:ext cx="9438005" cy="56832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-2136775" y="103505"/>
            <a:ext cx="830961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/>
              <a:t>Multiplicative seasonality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3"/>
          <p:cNvSpPr txBox="1"/>
          <p:nvPr/>
        </p:nvSpPr>
        <p:spPr>
          <a:xfrm>
            <a:off x="97790" y="363220"/>
            <a:ext cx="9255125" cy="455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Model Deployment: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endParaRPr lang="en-US" sz="2800" b="1" i="0" u="none" strike="noStrike" cap="none">
              <a:solidFill>
                <a:srgbClr val="0027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endParaRPr lang="en-US" sz="2800" b="1" i="0" u="none" strike="noStrike" cap="none">
              <a:solidFill>
                <a:srgbClr val="002776"/>
              </a:solidFill>
              <a:latin typeface="Bahnschrift" panose="020B0502040204020203" charset="0"/>
              <a:ea typeface="Arial" panose="020B0604020202020204"/>
              <a:cs typeface="Bahnschrift" panose="020B0502040204020203" charset="0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endParaRPr lang="en-US" sz="2800" b="1" i="0" u="none" strike="noStrike" cap="none">
              <a:solidFill>
                <a:srgbClr val="002776"/>
              </a:solidFill>
              <a:latin typeface="Bahnschrift" panose="020B0502040204020203" charset="0"/>
              <a:ea typeface="Arial" panose="020B0604020202020204"/>
              <a:cs typeface="Bahnschrift" panose="020B0502040204020203" charset="0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Bahnschrift" panose="020B0502040204020203" charset="0"/>
                <a:ea typeface="Arial" panose="020B0604020202020204"/>
                <a:cs typeface="Bahnschrift" panose="020B0502040204020203" charset="0"/>
                <a:sym typeface="Arial" panose="020B0604020202020204"/>
              </a:rPr>
              <a:t>.</a:t>
            </a:r>
            <a:r>
              <a:rPr lang="en-US" sz="4000" i="0" u="none" strike="noStrike" cap="none">
                <a:solidFill>
                  <a:srgbClr val="002776"/>
                </a:solidFill>
                <a:latin typeface="Bahnschrift" panose="020B0502040204020203" charset="0"/>
                <a:ea typeface="Arial" panose="020B0604020202020204"/>
                <a:cs typeface="Bahnschrift" panose="020B0502040204020203" charset="0"/>
                <a:sym typeface="Arial" panose="020B0604020202020204"/>
              </a:rPr>
              <a:t>U</a:t>
            </a:r>
            <a:r>
              <a:rPr lang="en-US" sz="4000" i="0" u="none" strike="noStrike" cap="none">
                <a:solidFill>
                  <a:srgbClr val="002776"/>
                </a:solidFill>
                <a:latin typeface="+mn-lt"/>
                <a:ea typeface="Arial" panose="020B0604020202020204"/>
                <a:cs typeface="+mn-lt"/>
                <a:sym typeface="Arial" panose="020B0604020202020204"/>
              </a:rPr>
              <a:t>sing Streamlit  we did the deployment model by using ARIMA model. </a:t>
            </a:r>
          </a:p>
        </p:txBody>
      </p:sp>
      <p:pic>
        <p:nvPicPr>
          <p:cNvPr id="436" name="Google Shape;436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185" y="137795"/>
            <a:ext cx="10728960" cy="67195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35" y="454660"/>
            <a:ext cx="6904990" cy="60598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"/>
          <p:cNvSpPr txBox="1"/>
          <p:nvPr/>
        </p:nvSpPr>
        <p:spPr>
          <a:xfrm>
            <a:off x="90782" y="305924"/>
            <a:ext cx="34626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Challenges faced?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2" name="Google Shape;442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4"/>
          <p:cNvSpPr txBox="1"/>
          <p:nvPr/>
        </p:nvSpPr>
        <p:spPr>
          <a:xfrm>
            <a:off x="90782" y="3429000"/>
            <a:ext cx="43654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 did you overcome?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1475" y="946150"/>
            <a:ext cx="6453505" cy="1905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.</a:t>
            </a:r>
            <a:r>
              <a:rPr lang="en-US" sz="2800">
                <a:latin typeface="Candara" panose="020E0502030303020204" charset="0"/>
                <a:cs typeface="Candara" panose="020E0502030303020204" charset="0"/>
              </a:rPr>
              <a:t>Overfitting and Underfitting the model.</a:t>
            </a:r>
          </a:p>
          <a:p>
            <a:r>
              <a:rPr lang="en-US" sz="2800">
                <a:latin typeface="Candara" panose="020E0502030303020204" charset="0"/>
                <a:cs typeface="Candara" panose="020E0502030303020204" charset="0"/>
              </a:rPr>
              <a:t>.Selection of suitable method for model building.</a:t>
            </a:r>
          </a:p>
          <a:p>
            <a:r>
              <a:rPr lang="en-US" sz="2800">
                <a:latin typeface="Candara" panose="020E0502030303020204" charset="0"/>
                <a:cs typeface="Candara" panose="020E0502030303020204" charset="0"/>
              </a:rPr>
              <a:t>.Model evaluation to check the error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0805" y="4109720"/>
            <a:ext cx="9359265" cy="2510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Candara" panose="020E0502030303020204" charset="0"/>
                <a:cs typeface="Candara" panose="020E0502030303020204" charset="0"/>
              </a:rPr>
              <a:t>.Using train-test-split of 70% training and 30% of testing.</a:t>
            </a:r>
          </a:p>
          <a:p>
            <a:r>
              <a:rPr lang="en-US" sz="2400">
                <a:latin typeface="Candara" panose="020E0502030303020204" charset="0"/>
                <a:cs typeface="Candara" panose="020E0502030303020204" charset="0"/>
              </a:rPr>
              <a:t>.Using 3 - 4 models for selecting the good method which  shows  </a:t>
            </a:r>
          </a:p>
          <a:p>
            <a:r>
              <a:rPr lang="en-US" sz="2400">
                <a:latin typeface="Candara" panose="020E0502030303020204" charset="0"/>
                <a:cs typeface="Candara" panose="020E0502030303020204" charset="0"/>
              </a:rPr>
              <a:t>  minimum RMSE values.</a:t>
            </a:r>
          </a:p>
          <a:p>
            <a:r>
              <a:rPr lang="en-US" sz="2400">
                <a:latin typeface="Candara" panose="020E0502030303020204" charset="0"/>
                <a:cs typeface="Candara" panose="020E0502030303020204" charset="0"/>
              </a:rPr>
              <a:t>.Feature Engineering techniques to evaluate the model.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"/>
          <p:cNvSpPr txBox="1"/>
          <p:nvPr/>
        </p:nvSpPr>
        <p:spPr>
          <a:xfrm>
            <a:off x="370390" y="266218"/>
            <a:ext cx="61345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Architecture / Project Flow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625" y="1173480"/>
            <a:ext cx="6017895" cy="38735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 Collection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 Preprocessing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Feature Engineering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Train-Test Split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 Selection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 Training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 Evaluation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Prediction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Forecast Visualization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Deployment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9" name="Google Shape;449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"/>
          <p:cNvSpPr txBox="1"/>
          <p:nvPr/>
        </p:nvSpPr>
        <p:spPr>
          <a:xfrm>
            <a:off x="1354237" y="2842266"/>
            <a:ext cx="643552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Exploratory Data Analysis (EDA) and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Feature Engineering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"/>
          <p:cNvSpPr txBox="1"/>
          <p:nvPr/>
        </p:nvSpPr>
        <p:spPr>
          <a:xfrm>
            <a:off x="0" y="0"/>
            <a:ext cx="30209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set details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63" name="Google Shape;363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"/>
          <p:cNvSpPr txBox="1"/>
          <p:nvPr/>
        </p:nvSpPr>
        <p:spPr>
          <a:xfrm>
            <a:off x="185195" y="937549"/>
            <a:ext cx="541695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Our dataset contains 596 rows and 2 columns, First column describes about the timestamp and second column describes about the Dollars per gallon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42" y="2137838"/>
            <a:ext cx="4220072" cy="3660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0;p6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5938838" cy="411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Exploratory Data Analysis (EDA)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363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71754" y="1"/>
            <a:ext cx="1372246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9845"/>
            <a:ext cx="9144000" cy="40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9833" y="440857"/>
            <a:ext cx="90358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Heatmap for analyzing price by their ‘mean’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1" u="none" strike="noStrike" dirty="0">
              <a:solidFill>
                <a:srgbClr val="385623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effectLst/>
                <a:latin typeface="Bahnschrift Condensed" panose="020B0502040204020203" pitchFamily="34" charset="0"/>
              </a:rPr>
              <a:t>.We can observe all the values with lighter shades are represents lower mean and the values which are in darker shades are represents higher mean.</a:t>
            </a:r>
            <a:br>
              <a:rPr lang="en-US" sz="2000" b="0" dirty="0">
                <a:effectLst/>
                <a:latin typeface="Bahnschrift Condensed" panose="020B0502040204020203" pitchFamily="34" charset="0"/>
              </a:rPr>
            </a:br>
            <a:r>
              <a:rPr lang="en-US" sz="2000" b="0" i="1" u="none" strike="noStrike" dirty="0">
                <a:solidFill>
                  <a:srgbClr val="385623"/>
                </a:solidFill>
                <a:effectLst/>
                <a:latin typeface="Bahnschrift Condensed" panose="020B0502040204020203" pitchFamily="34" charset="0"/>
              </a:rPr>
              <a:t>  </a:t>
            </a:r>
            <a:r>
              <a:rPr lang="en-US" sz="1600" i="1" dirty="0">
                <a:solidFill>
                  <a:schemeClr val="tx1"/>
                </a:solidFill>
                <a:latin typeface="+mj-lt"/>
              </a:rPr>
              <a:t>.</a:t>
            </a:r>
            <a:r>
              <a:rPr lang="en-US" sz="1600" b="0" i="1" u="none" strike="noStrike" dirty="0">
                <a:solidFill>
                  <a:schemeClr val="tx1"/>
                </a:solidFill>
                <a:effectLst/>
                <a:latin typeface="+mj-lt"/>
              </a:rPr>
              <a:t>As we can observe the prices are started increasing in the year 2008-10</a:t>
            </a:r>
            <a:endParaRPr lang="en-US" sz="1600" b="0" dirty="0">
              <a:solidFill>
                <a:schemeClr val="tx1"/>
              </a:solidFill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600" b="0" i="1" u="none" strike="noStrike" dirty="0">
              <a:solidFill>
                <a:schemeClr val="tx1"/>
              </a:solidFill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1" u="none" strike="noStrike" dirty="0">
              <a:solidFill>
                <a:srgbClr val="385623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/>
        </p:nvSpPr>
        <p:spPr>
          <a:xfrm>
            <a:off x="0" y="0"/>
            <a:ext cx="7502013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Exploratory Data Analysis (EDA)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139808" y="1558997"/>
            <a:ext cx="853397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600"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1" u="none" strike="noStrike" cap="none" dirty="0">
              <a:solidFill>
                <a:srgbClr val="385623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3472"/>
            <a:ext cx="9144000" cy="354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262891" y="858520"/>
            <a:ext cx="8214360" cy="191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>
                <a:latin typeface="+mj-ea"/>
                <a:cs typeface="+mj-ea"/>
              </a:rPr>
              <a:t>.The line plot reveals a notable upward trend in prices during the year 2008, standing out in comparison to other years.</a:t>
            </a:r>
          </a:p>
          <a:p>
            <a:endParaRPr lang="en-US" sz="3600">
              <a:latin typeface="+mj-ea"/>
              <a:cs typeface="+mj-ea"/>
            </a:endParaRPr>
          </a:p>
          <a:p>
            <a:endParaRPr lang="en-US" sz="3600">
              <a:latin typeface="+mj-ea"/>
              <a:cs typeface="+mj-e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/>
        </p:nvSpPr>
        <p:spPr>
          <a:xfrm>
            <a:off x="0" y="0"/>
            <a:ext cx="15047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EDA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7"/>
          <p:cNvSpPr txBox="1"/>
          <p:nvPr/>
        </p:nvSpPr>
        <p:spPr>
          <a:xfrm>
            <a:off x="144780" y="671195"/>
            <a:ext cx="89985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 panose="020B0502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 Black" panose="020B0A04020102020204" charset="0"/>
                <a:ea typeface="Century Gothic" panose="020B0502020202020204"/>
                <a:cs typeface="Arial Black" panose="020B0A04020102020204" charset="0"/>
                <a:sym typeface="Century Gothic" panose="020B0502020202020204"/>
              </a:rPr>
              <a:t>Monthly Boxplot</a:t>
            </a: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 panose="020B0502020202020204"/>
              <a:buNone/>
            </a:pPr>
            <a:endParaRPr lang="en-US" sz="18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 panose="020B0502020202020204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.If we observe the price, we found it higher in july and lesser in the months of Dec,Jan and Feb.</a:t>
            </a: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 panose="020B0502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 panose="020B0502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83" name="Google Shape;383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17"/>
          <a:stretch>
            <a:fillRect/>
          </a:stretch>
        </p:blipFill>
        <p:spPr bwMode="auto">
          <a:xfrm>
            <a:off x="0" y="2284730"/>
            <a:ext cx="9144000" cy="457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/>
        </p:nvSpPr>
        <p:spPr>
          <a:xfrm>
            <a:off x="-2310580" y="0"/>
            <a:ext cx="631230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Exploratory Data Analysis (EDA)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139808" y="1558997"/>
            <a:ext cx="853397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600"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1" u="none" strike="noStrike" cap="none" dirty="0">
              <a:solidFill>
                <a:srgbClr val="385623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43768" y="100245"/>
            <a:ext cx="1317522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 rot="10800000" flipV="1">
            <a:off x="-1988275" y="747101"/>
            <a:ext cx="2578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ACF &amp; PACF PLOTS</a:t>
            </a:r>
            <a:endParaRPr lang="en-IN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1922" y="3136489"/>
            <a:ext cx="6312308" cy="355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13470"/>
            <a:ext cx="6646606" cy="338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310580" y="1327355"/>
            <a:ext cx="124476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We can observe that ACF plot is having a gradual decrease with its consecutive lagged versions and PACF plot is having sharp cutoff after its second lagged version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400" b="0" i="1" u="none" strike="noStrike" dirty="0">
              <a:solidFill>
                <a:srgbClr val="385623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1" u="none" strike="noStrike" dirty="0">
                <a:solidFill>
                  <a:srgbClr val="385623"/>
                </a:solidFill>
                <a:effectLst/>
                <a:latin typeface="Verdana" panose="020B0604030504040204" pitchFamily="34" charset="0"/>
              </a:rPr>
              <a:t>We can hence conclude that a Moving Average Model will help giving better results</a:t>
            </a:r>
            <a:endParaRPr lang="en-US" sz="1400" b="0" i="1" u="none" strike="noStrike" dirty="0">
              <a:solidFill>
                <a:srgbClr val="385623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667</Words>
  <Application>Microsoft Office PowerPoint</Application>
  <PresentationFormat>On-screen Show (4:3)</PresentationFormat>
  <Paragraphs>86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 Black</vt:lpstr>
      <vt:lpstr>Verdana</vt:lpstr>
      <vt:lpstr>Candara</vt:lpstr>
      <vt:lpstr>Bahnschrift</vt:lpstr>
      <vt:lpstr>Arial</vt:lpstr>
      <vt:lpstr>Calibri</vt:lpstr>
      <vt:lpstr>Bahnschrift Condensed</vt:lpstr>
      <vt:lpstr>Century Gothic</vt:lpstr>
      <vt:lpstr>Sitka Small Semibold</vt:lpstr>
      <vt:lpstr>Noto Sans Symbols</vt:lpstr>
      <vt:lpstr>Perception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Hitesh Sonawane</cp:lastModifiedBy>
  <cp:revision>10</cp:revision>
  <dcterms:created xsi:type="dcterms:W3CDTF">2012-08-17T07:00:00Z</dcterms:created>
  <dcterms:modified xsi:type="dcterms:W3CDTF">2023-12-02T08:33:01Z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  <property fmtid="{D5CDD505-2E9C-101B-9397-08002B2CF9AE}" pid="5" name="ICV">
    <vt:lpwstr>B7F0EC621D6E4C27AB81169D40714A94_12</vt:lpwstr>
  </property>
  <property fmtid="{D5CDD505-2E9C-101B-9397-08002B2CF9AE}" pid="6" name="KSOProductBuildVer">
    <vt:lpwstr>1033-12.2.0.13306</vt:lpwstr>
  </property>
</Properties>
</file>